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8" r:id="rId2"/>
    <p:sldId id="256" r:id="rId3"/>
    <p:sldId id="257" r:id="rId4"/>
    <p:sldId id="262" r:id="rId5"/>
    <p:sldId id="269" r:id="rId6"/>
    <p:sldId id="266" r:id="rId7"/>
    <p:sldId id="267" r:id="rId8"/>
    <p:sldId id="268" r:id="rId9"/>
    <p:sldId id="260" r:id="rId10"/>
    <p:sldId id="261" r:id="rId11"/>
    <p:sldId id="264" r:id="rId12"/>
    <p:sldId id="265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83" d="100"/>
          <a:sy n="83" d="100"/>
        </p:scale>
        <p:origin x="6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D309C-85B8-4BF5-8C24-AB4E48C2AE08}" type="datetimeFigureOut">
              <a:rPr lang="fr-FR" smtClean="0"/>
              <a:t>05/05/2023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779BE-61AC-40C8-B7DF-B878CB2787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926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507298-4BA9-9F75-2025-FE2E7C34C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689D29C-F303-1147-8709-DF6D95D68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3B0017-2090-1323-AD9B-AE8F4601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032E-6CF6-4406-A73D-5235C87E4E45}" type="datetime1">
              <a:rPr lang="fr-FR" smtClean="0"/>
              <a:t>05/05/2023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D97BCB-D5BB-01A4-08A1-334A29E0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5A13EE-3BE3-0E56-7EE1-61C005BA7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C22C-2AA5-48D8-93C1-F369A45B73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614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3C814E-03A2-1323-A493-F275DC2D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BBC54ED-B018-9A4B-32DD-59A86BA78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18F39C-8F9A-473D-8963-D5F1D806E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5B4B0-BFF8-4DB9-B65F-B162729C0EDD}" type="datetime1">
              <a:rPr lang="fr-FR" smtClean="0"/>
              <a:t>05/05/2023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9457AD-FF31-ED77-6289-4BCD8AE3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6E778-A90F-8049-27B4-DF049321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C22C-2AA5-48D8-93C1-F369A45B73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979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A6F3E97-F419-3F86-B24D-45B3853375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9060A59-BECC-544A-1BC7-9795AB19F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EBE19D-954A-4E88-3D9B-2812BC863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671EA-038E-49D2-B19F-5CF9E97FAD9C}" type="datetime1">
              <a:rPr lang="fr-FR" smtClean="0"/>
              <a:t>05/05/2023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554D67-0915-C5C6-2E78-49D363D80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5C30AA-B1F6-584F-95B2-662FD00E0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C22C-2AA5-48D8-93C1-F369A45B73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162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36268C-E4A8-7781-B350-07E47072F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8C1836-F5B7-E443-0450-0C2902A17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57C9D6-987B-DA3F-A97F-7BF51B101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50CD-66A0-4161-8DA5-C8608D4ADC35}" type="datetime1">
              <a:rPr lang="fr-FR" smtClean="0"/>
              <a:t>05/05/2023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F1D3CD-F30A-5ADF-0461-1A4A32A5C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960911-B16B-3555-D137-82C37F2A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C22C-2AA5-48D8-93C1-F369A45B73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566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AD504A-44F5-6852-D58C-00EB11D33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CACB568-6F91-EBE8-5B21-7A72BA547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26E94B3-03FC-FC18-F0E7-A723AA385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EC3C-5C58-4405-BD50-D6A139785545}" type="datetime1">
              <a:rPr lang="fr-FR" smtClean="0"/>
              <a:t>05/05/2023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0F0190-D981-A00C-6AA1-8B9D161E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F0893F-EBB5-D4B5-9156-C7E63F14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C22C-2AA5-48D8-93C1-F369A45B73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6294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7033-B03F-5C0E-6DA5-B24FA7384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6F38F8-5690-EB96-CAFC-AA9DA7C5B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FC4A6F-7077-5A15-B812-620C57EC7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0654EA3-399E-C14E-D2AC-D7D3F4B53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941F-EAB0-4AF4-B664-277009B4FCD0}" type="datetime1">
              <a:rPr lang="fr-FR" smtClean="0"/>
              <a:t>05/05/2023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A3DD31-FC30-146D-38BE-45B6686DC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AB8A24-291F-D547-617D-C892D52D3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C22C-2AA5-48D8-93C1-F369A45B73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4478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A78093-3FE7-9911-A97B-6B413FBC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9FD33C-D219-2348-8034-8B2923DB2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B55B8A0-DFB6-E82A-B6C5-AFFAC928A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5574335-D63B-6D08-146A-E5C0A83866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622F6F8-A2FF-B9B2-00B2-6916EC172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9B74056-E828-8817-9450-FE58B1AA3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7811-1E47-41EC-9576-C68898332A51}" type="datetime1">
              <a:rPr lang="fr-FR" smtClean="0"/>
              <a:t>05/05/2023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F5D30A1-4B57-75B5-DC26-12D5B99F0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9FBB730-4B6D-20F7-2DDC-055AB797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C22C-2AA5-48D8-93C1-F369A45B73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446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3B4AE5-03A6-9F84-6CBB-D1490AA6E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DCB6870-0CDD-9B37-EA4B-62D8A5082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4339-4A44-4488-924E-5207DD6F83F3}" type="datetime1">
              <a:rPr lang="fr-FR" smtClean="0"/>
              <a:t>05/05/2023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FB8665-931B-FF70-1D9F-1D44DDF98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6660999-EB6D-7D09-E8A9-B5C75C758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C22C-2AA5-48D8-93C1-F369A45B73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050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AD80AF8-24BA-1CE5-CB16-8B99A2FAB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84A68-0467-4D43-8DB9-C8638E6058BB}" type="datetime1">
              <a:rPr lang="fr-FR" smtClean="0"/>
              <a:t>05/05/2023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75DE909-AC5C-A552-2298-2C709740C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10FAD2-9F97-714C-4D58-6CA3984B6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C22C-2AA5-48D8-93C1-F369A45B73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42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470C13-6D4F-CD6B-0956-B9F911839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32C302-7838-3E5B-53DE-DEC7143B0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60E30C6-EBDC-1313-38CB-F340A4594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41ACCDF-AB3D-2300-010D-9A1F8FACE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60118-CD6F-4E73-A21E-58092EF420F8}" type="datetime1">
              <a:rPr lang="fr-FR" smtClean="0"/>
              <a:t>05/05/2023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7CDFEC-7830-5559-C8D4-157CB4912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90D2FA-D7B4-A716-D955-3998128EE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C22C-2AA5-48D8-93C1-F369A45B73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982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313531-FACA-29E2-5378-967DF506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E4E9C07-9259-49CD-85E5-B9E1B30831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DB2C27D-1D4B-DC4C-5903-C5CE56A84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36867CC-231C-3A99-2013-A3B0E45B7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3B87A-2C78-431B-8E70-8B1596D15C49}" type="datetime1">
              <a:rPr lang="fr-FR" smtClean="0"/>
              <a:t>05/05/2023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3543BFE-DB22-9C54-7F09-8E135667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BE488D-DB3F-7519-8F1B-6AB3F09A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C22C-2AA5-48D8-93C1-F369A45B73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669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A6F5C53-CA63-7F98-695D-E58EA2AEB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F7C71C-616C-BC46-BAE5-7A3859356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0FFED0-FDB2-EE3B-7E84-14FABAD2F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0170C-FEF1-4581-8F18-65FF568F338F}" type="datetime1">
              <a:rPr lang="fr-FR" smtClean="0"/>
              <a:t>05/05/2023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09081E-2EF5-8E97-AEAC-7557D4196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8F7F90-8A71-ADF5-A4F2-65F323862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4C22C-2AA5-48D8-93C1-F369A45B73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680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intérieur, appareil de cuisine&#10;&#10;Description générée automatiquement">
            <a:extLst>
              <a:ext uri="{FF2B5EF4-FFF2-40B4-BE49-F238E27FC236}">
                <a16:creationId xmlns:a16="http://schemas.microsoft.com/office/drawing/2014/main" id="{AF8FBBF0-46CB-D80B-1961-EDAEEF095E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38" b="13121"/>
          <a:stretch/>
        </p:blipFill>
        <p:spPr>
          <a:xfrm>
            <a:off x="1854157" y="1874093"/>
            <a:ext cx="4626630" cy="32813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D78E029-982C-A453-B92F-FCA6ADEB1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67" y="-197345"/>
            <a:ext cx="8112986" cy="1899912"/>
          </a:xfrm>
        </p:spPr>
        <p:txBody>
          <a:bodyPr>
            <a:normAutofit/>
          </a:bodyPr>
          <a:lstStyle/>
          <a:p>
            <a:r>
              <a:rPr lang="fr-FR" sz="40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 221 : Grand projet robot GOPIGO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F4AC86-7DA6-E295-39D3-E55E42896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0153" y="2567279"/>
            <a:ext cx="2624818" cy="1661821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fr-FR" sz="2200" b="1" u="sng" dirty="0"/>
              <a:t>Présenté par : </a:t>
            </a:r>
          </a:p>
          <a:p>
            <a:pPr marL="0" indent="0" algn="just">
              <a:buNone/>
            </a:pPr>
            <a:endParaRPr lang="fr-FR" sz="2600" dirty="0"/>
          </a:p>
          <a:p>
            <a:pPr marL="0" indent="0" algn="just">
              <a:buNone/>
            </a:pPr>
            <a:r>
              <a:rPr lang="fr-FR" sz="2200" dirty="0"/>
              <a:t>CURE Ludovic          </a:t>
            </a:r>
          </a:p>
          <a:p>
            <a:pPr marL="0" indent="0" algn="just">
              <a:buNone/>
            </a:pPr>
            <a:r>
              <a:rPr lang="fr-FR" sz="2200" dirty="0"/>
              <a:t>PORET Guillaume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E9C740-F0C9-E7EB-5365-9C47E8263382}"/>
              </a:ext>
            </a:extLst>
          </p:cNvPr>
          <p:cNvSpPr txBox="1"/>
          <p:nvPr/>
        </p:nvSpPr>
        <p:spPr>
          <a:xfrm>
            <a:off x="8607554" y="6352143"/>
            <a:ext cx="262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fr-FR" sz="1800" dirty="0"/>
              <a:t>2PD1 – Promotion 2026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B68396E-C545-214A-2BFA-22179ED11CC1}"/>
              </a:ext>
            </a:extLst>
          </p:cNvPr>
          <p:cNvSpPr txBox="1"/>
          <p:nvPr/>
        </p:nvSpPr>
        <p:spPr>
          <a:xfrm>
            <a:off x="226119" y="6304518"/>
            <a:ext cx="408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fr-FR" sz="1800" dirty="0"/>
              <a:t>Enseignant : DECKNER Nicolas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65BDBE-9182-CA18-7081-39C41A0C8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281" y="184150"/>
            <a:ext cx="1686644" cy="113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861CF1F-4033-3568-440A-EC8A5EAD90AA}"/>
              </a:ext>
            </a:extLst>
          </p:cNvPr>
          <p:cNvSpPr txBox="1"/>
          <p:nvPr/>
        </p:nvSpPr>
        <p:spPr>
          <a:xfrm>
            <a:off x="5175840" y="6304518"/>
            <a:ext cx="408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fr-FR" sz="1800" dirty="0"/>
              <a:t>Le 05/05/2023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C59B383-4FAB-D01A-4C8C-6AA76177A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C22C-2AA5-48D8-93C1-F369A45B731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7426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62E17C-D26C-3827-608C-D20202534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3" y="298451"/>
            <a:ext cx="11991974" cy="758824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b="1" i="1" u="sng" dirty="0">
                <a:latin typeface="+mn-lt"/>
                <a:ea typeface="+mn-ea"/>
                <a:cs typeface="+mn-cs"/>
              </a:rPr>
              <a:t>Notre Projet :</a:t>
            </a:r>
            <a:r>
              <a:rPr lang="fr-FR" sz="3600" dirty="0">
                <a:latin typeface="+mn-lt"/>
                <a:ea typeface="+mn-ea"/>
                <a:cs typeface="+mn-cs"/>
              </a:rPr>
              <a:t> </a:t>
            </a:r>
            <a:r>
              <a:rPr lang="fr-FR" sz="4000" i="1" dirty="0">
                <a:latin typeface="+mn-lt"/>
                <a:ea typeface="+mn-ea"/>
                <a:cs typeface="+mn-cs"/>
              </a:rPr>
              <a:t>courbe de Bézier</a:t>
            </a:r>
            <a:br>
              <a:rPr lang="fr-FR" sz="4400" dirty="0"/>
            </a:br>
            <a:endParaRPr lang="fr-FR" dirty="0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E30715A-1A43-3CD4-B88A-3D831595A9C8}"/>
              </a:ext>
            </a:extLst>
          </p:cNvPr>
          <p:cNvGrpSpPr/>
          <p:nvPr/>
        </p:nvGrpSpPr>
        <p:grpSpPr>
          <a:xfrm>
            <a:off x="311960" y="2441542"/>
            <a:ext cx="11568079" cy="3949566"/>
            <a:chOff x="382914" y="1765390"/>
            <a:chExt cx="11568079" cy="3949566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BDE2CB6-673C-6B6B-7D32-A718A70F7D96}"/>
                </a:ext>
              </a:extLst>
            </p:cNvPr>
            <p:cNvSpPr txBox="1"/>
            <p:nvPr/>
          </p:nvSpPr>
          <p:spPr>
            <a:xfrm>
              <a:off x="8453609" y="5247959"/>
              <a:ext cx="22536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i="1" u="sng" dirty="0"/>
                <a:t>Courbe de Bézier d’ordre 3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78FCCF49-9683-E773-6E86-0AAD7E363E08}"/>
                </a:ext>
              </a:extLst>
            </p:cNvPr>
            <p:cNvSpPr txBox="1"/>
            <p:nvPr/>
          </p:nvSpPr>
          <p:spPr>
            <a:xfrm>
              <a:off x="1971194" y="5189347"/>
              <a:ext cx="22536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i="1" u="sng" dirty="0"/>
                <a:t>Courbe de Bézier d’ordre 2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A41793B8-7512-7D6F-0FA0-57426B42D710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765390"/>
              <a:ext cx="0" cy="39495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Image 16" descr="Une image contenant graphique&#10;&#10;Description générée automatiquement">
              <a:extLst>
                <a:ext uri="{FF2B5EF4-FFF2-40B4-BE49-F238E27FC236}">
                  <a16:creationId xmlns:a16="http://schemas.microsoft.com/office/drawing/2014/main" id="{C1BEA510-EEE1-60B7-1D44-834312623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0807" y="1856509"/>
              <a:ext cx="5430186" cy="3144983"/>
            </a:xfrm>
            <a:prstGeom prst="rect">
              <a:avLst/>
            </a:prstGeom>
          </p:spPr>
        </p:pic>
        <p:pic>
          <p:nvPicPr>
            <p:cNvPr id="21" name="Image 20" descr="Une image contenant graphique&#10;&#10;Description générée automatiquement">
              <a:extLst>
                <a:ext uri="{FF2B5EF4-FFF2-40B4-BE49-F238E27FC236}">
                  <a16:creationId xmlns:a16="http://schemas.microsoft.com/office/drawing/2014/main" id="{CBE55B38-19C4-3B33-9579-87947A8DC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914" y="1856510"/>
              <a:ext cx="5430185" cy="3144982"/>
            </a:xfrm>
            <a:prstGeom prst="rect">
              <a:avLst/>
            </a:prstGeom>
          </p:spPr>
        </p:pic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DDE540F4-E7BB-4A05-9AC3-8CE561325630}"/>
              </a:ext>
            </a:extLst>
          </p:cNvPr>
          <p:cNvSpPr txBox="1"/>
          <p:nvPr/>
        </p:nvSpPr>
        <p:spPr>
          <a:xfrm>
            <a:off x="7426036" y="831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D378B887-134A-0FBC-9CBD-E16FF811DC1A}"/>
                  </a:ext>
                </a:extLst>
              </p:cNvPr>
              <p:cNvSpPr txBox="1"/>
              <p:nvPr/>
            </p:nvSpPr>
            <p:spPr>
              <a:xfrm>
                <a:off x="334780" y="1057275"/>
                <a:ext cx="11440658" cy="1287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/>
                  <a:t>Théorème général :</a:t>
                </a:r>
                <a:r>
                  <a:rPr lang="fr-FR" dirty="0"/>
                  <a:t> </a:t>
                </a:r>
                <a:r>
                  <a:rPr lang="fr-FR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La courbe de Bézier pour les n+1 points de contrôle (P</a:t>
                </a:r>
                <a:r>
                  <a:rPr lang="fr-FR" sz="1800" kern="100" baseline="-25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0</a:t>
                </a:r>
                <a:r>
                  <a:rPr lang="fr-FR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..., </a:t>
                </a:r>
                <a:r>
                  <a:rPr lang="fr-FR" sz="18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fr-FR" sz="1800" kern="100" baseline="-250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fr-FR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), est l'ensemble des points définis par la représentation paramétrique </a:t>
                </a:r>
                <a14:m>
                  <m:oMath xmlns:m="http://schemas.openxmlformats.org/officeDocument/2006/math">
                    <m:r>
                      <a:rPr lang="fr-FR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fr-FR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fr-FR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fr-FR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fr-FR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fr-FR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fr-FR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fr-FR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fr-FR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fr-FR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sup>
                        </m:sSubSup>
                        <m:d>
                          <m:dPr>
                            <m:ctrlPr>
                              <a:rPr lang="fr-FR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fr-FR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fr-FR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fr-FR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pour t </a:t>
                </a:r>
                <a14:m>
                  <m:oMath xmlns:m="http://schemas.openxmlformats.org/officeDocument/2006/math">
                    <m:r>
                      <a:rPr lang="fr-FR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𝜖</m:t>
                    </m:r>
                    <m:d>
                      <m:dPr>
                        <m:begChr m:val="["/>
                        <m:endChr m:val="]"/>
                        <m:ctrlPr>
                          <a:rPr lang="fr-FR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fr-FR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 ; 1</m:t>
                        </m:r>
                      </m:e>
                    </m:d>
                  </m:oMath>
                </a14:m>
                <a:r>
                  <a:rPr lang="fr-FR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et où les B</a:t>
                </a:r>
                <a:r>
                  <a:rPr lang="fr-FR" sz="1800" kern="100" baseline="30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fr-FR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sont les polynômes de Bernstein.</a:t>
                </a:r>
              </a:p>
              <a:p>
                <a:r>
                  <a:rPr lang="fr-FR" dirty="0"/>
                  <a:t>La suite des points </a:t>
                </a:r>
                <a:r>
                  <a:rPr lang="fr-FR" b="1" dirty="0"/>
                  <a:t>P</a:t>
                </a:r>
                <a:r>
                  <a:rPr lang="fr-FR" baseline="-25000" dirty="0"/>
                  <a:t>0</a:t>
                </a:r>
                <a:r>
                  <a:rPr lang="fr-FR" dirty="0"/>
                  <a:t>, ..., </a:t>
                </a:r>
                <a:r>
                  <a:rPr lang="fr-FR" b="1" dirty="0" err="1"/>
                  <a:t>P</a:t>
                </a:r>
                <a:r>
                  <a:rPr lang="fr-FR" i="1" baseline="-25000" dirty="0" err="1"/>
                  <a:t>n</a:t>
                </a:r>
                <a:r>
                  <a:rPr lang="fr-FR" dirty="0"/>
                  <a:t> forme le « </a:t>
                </a:r>
                <a:r>
                  <a:rPr lang="fr-FR" b="1" dirty="0"/>
                  <a:t>polygone de contrôle</a:t>
                </a:r>
                <a:r>
                  <a:rPr lang="fr-FR" dirty="0"/>
                  <a:t> de Bézier ».</a:t>
                </a:r>
                <a:endParaRPr lang="fr-FR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fr-FR" b="1" u="sng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D378B887-134A-0FBC-9CBD-E16FF811D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0" y="1057275"/>
                <a:ext cx="11440658" cy="1287532"/>
              </a:xfrm>
              <a:prstGeom prst="rect">
                <a:avLst/>
              </a:prstGeom>
              <a:blipFill>
                <a:blip r:embed="rId4"/>
                <a:stretch>
                  <a:fillRect l="-479" t="-20755" b="-21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E49ECF-DAB4-7C7F-2E4A-7D8BB7093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C22C-2AA5-48D8-93C1-F369A45B731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447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62E17C-D26C-3827-608C-D20202534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3" y="360595"/>
            <a:ext cx="11991974" cy="662131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b="1" i="1" u="sng" dirty="0">
                <a:latin typeface="+mn-lt"/>
                <a:ea typeface="+mn-ea"/>
                <a:cs typeface="+mn-cs"/>
              </a:rPr>
              <a:t>Notre Projet :</a:t>
            </a:r>
            <a:r>
              <a:rPr lang="fr-FR" sz="3600" b="1" i="1" dirty="0">
                <a:latin typeface="+mn-lt"/>
                <a:ea typeface="+mn-ea"/>
                <a:cs typeface="+mn-cs"/>
              </a:rPr>
              <a:t> </a:t>
            </a:r>
            <a:r>
              <a:rPr lang="fr-FR" sz="3600" i="1" dirty="0">
                <a:latin typeface="+mn-lt"/>
                <a:ea typeface="+mn-ea"/>
                <a:cs typeface="+mn-cs"/>
              </a:rPr>
              <a:t>divergence image/simulation/réalité</a:t>
            </a:r>
            <a:br>
              <a:rPr lang="fr-FR" sz="4400" dirty="0"/>
            </a:br>
            <a:endParaRPr lang="fr-F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1EF738A-B468-EE7D-582C-DB578A9A8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" t="21941" r="12268" b="11958"/>
          <a:stretch/>
        </p:blipFill>
        <p:spPr bwMode="auto">
          <a:xfrm rot="16200000">
            <a:off x="8835007" y="1406562"/>
            <a:ext cx="1751157" cy="188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D5B9145E-57F4-AFD7-30DE-43E4B2AF9537}"/>
              </a:ext>
            </a:extLst>
          </p:cNvPr>
          <p:cNvGrpSpPr/>
          <p:nvPr/>
        </p:nvGrpSpPr>
        <p:grpSpPr>
          <a:xfrm>
            <a:off x="1226591" y="1042737"/>
            <a:ext cx="10115034" cy="4948989"/>
            <a:chOff x="697345" y="1495329"/>
            <a:chExt cx="11053591" cy="56344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3E4A1A-C3F8-0D61-192C-1793A98746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345" y="1814800"/>
              <a:ext cx="2500354" cy="2177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A72B72E4-26F1-7224-6C27-C8E6F9CE834D}"/>
                </a:ext>
              </a:extLst>
            </p:cNvPr>
            <p:cNvSpPr txBox="1"/>
            <p:nvPr/>
          </p:nvSpPr>
          <p:spPr>
            <a:xfrm>
              <a:off x="1244627" y="1495330"/>
              <a:ext cx="22536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i="1" u="sng" dirty="0"/>
                <a:t>Image SVG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EDB9F90-A175-EBD8-AD00-FF7DE4DC2A86}"/>
                </a:ext>
              </a:extLst>
            </p:cNvPr>
            <p:cNvSpPr txBox="1"/>
            <p:nvPr/>
          </p:nvSpPr>
          <p:spPr>
            <a:xfrm>
              <a:off x="5079999" y="1495330"/>
              <a:ext cx="22536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i="1" u="sng" dirty="0"/>
                <a:t>Simulation avec </a:t>
              </a:r>
              <a:r>
                <a:rPr lang="fr-FR" sz="1400" i="1" u="sng" dirty="0" err="1"/>
                <a:t>turtle</a:t>
              </a:r>
              <a:endParaRPr lang="fr-FR" sz="1400" i="1" u="sng" dirty="0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021F8E32-01AB-6F80-A3E8-628C6B13FEA5}"/>
                </a:ext>
              </a:extLst>
            </p:cNvPr>
            <p:cNvSpPr txBox="1"/>
            <p:nvPr/>
          </p:nvSpPr>
          <p:spPr>
            <a:xfrm>
              <a:off x="9497313" y="1495329"/>
              <a:ext cx="22536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i="1" u="sng" dirty="0"/>
                <a:t>Réalité</a:t>
              </a:r>
            </a:p>
          </p:txBody>
        </p: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4846FB62-DC73-3AAE-3185-C8E9323775C1}"/>
                </a:ext>
              </a:extLst>
            </p:cNvPr>
            <p:cNvCxnSpPr>
              <a:cxnSpLocks/>
            </p:cNvCxnSpPr>
            <p:nvPr/>
          </p:nvCxnSpPr>
          <p:spPr>
            <a:xfrm>
              <a:off x="3925455" y="2645256"/>
              <a:ext cx="0" cy="44845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6B8D119C-1DAB-4CD2-B20E-C2399276F30D}"/>
                </a:ext>
              </a:extLst>
            </p:cNvPr>
            <p:cNvCxnSpPr>
              <a:cxnSpLocks/>
            </p:cNvCxnSpPr>
            <p:nvPr/>
          </p:nvCxnSpPr>
          <p:spPr>
            <a:xfrm>
              <a:off x="7855527" y="2697692"/>
              <a:ext cx="0" cy="44320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D408F125-BEAA-D519-7CB8-255F55D33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393" y="4113164"/>
              <a:ext cx="2006625" cy="1673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A1D4386-F6A1-16B3-18F0-F8051B6FA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6697" y="1814800"/>
              <a:ext cx="2627588" cy="2272508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956B7B1B-D162-F0F1-2967-B14CE903B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1818" y="4087308"/>
              <a:ext cx="2268226" cy="1993706"/>
            </a:xfrm>
            <a:prstGeom prst="rect">
              <a:avLst/>
            </a:prstGeom>
          </p:spPr>
        </p:pic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A8B1704C-2FED-56B8-A0F1-A71C3565D68B}"/>
                </a:ext>
              </a:extLst>
            </p:cNvPr>
            <p:cNvCxnSpPr/>
            <p:nvPr/>
          </p:nvCxnSpPr>
          <p:spPr>
            <a:xfrm>
              <a:off x="3284738" y="2903608"/>
              <a:ext cx="1171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4F6123C5-B266-35C1-6D8A-DE3F64BF6AE7}"/>
                </a:ext>
              </a:extLst>
            </p:cNvPr>
            <p:cNvCxnSpPr/>
            <p:nvPr/>
          </p:nvCxnSpPr>
          <p:spPr>
            <a:xfrm>
              <a:off x="3284738" y="4831542"/>
              <a:ext cx="1171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8726A5B0-85A2-294E-6A0D-5012925CFC69}"/>
                </a:ext>
              </a:extLst>
            </p:cNvPr>
            <p:cNvCxnSpPr/>
            <p:nvPr/>
          </p:nvCxnSpPr>
          <p:spPr>
            <a:xfrm>
              <a:off x="7269601" y="4808478"/>
              <a:ext cx="1171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F6577920-3329-4C6A-CEBF-25EAA565A5FC}"/>
                </a:ext>
              </a:extLst>
            </p:cNvPr>
            <p:cNvCxnSpPr/>
            <p:nvPr/>
          </p:nvCxnSpPr>
          <p:spPr>
            <a:xfrm>
              <a:off x="7269601" y="2903608"/>
              <a:ext cx="1171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95C57204-7B93-E300-3F69-F3AE607E83F0}"/>
              </a:ext>
            </a:extLst>
          </p:cNvPr>
          <p:cNvGrpSpPr/>
          <p:nvPr/>
        </p:nvGrpSpPr>
        <p:grpSpPr>
          <a:xfrm>
            <a:off x="1587053" y="4973494"/>
            <a:ext cx="1603990" cy="802169"/>
            <a:chOff x="1910651" y="4917856"/>
            <a:chExt cx="1603990" cy="802169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E829892F-0135-BD9A-E34A-70C0ACF44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56370" y="4917856"/>
              <a:ext cx="1558271" cy="80216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542C8A-9FC3-D528-2EA2-A784D2712B33}"/>
                </a:ext>
              </a:extLst>
            </p:cNvPr>
            <p:cNvSpPr/>
            <p:nvPr/>
          </p:nvSpPr>
          <p:spPr>
            <a:xfrm>
              <a:off x="1910651" y="5088255"/>
              <a:ext cx="45719" cy="5605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5CB5D9F3-466A-7A11-B0A7-5A4FF66E543F}"/>
              </a:ext>
            </a:extLst>
          </p:cNvPr>
          <p:cNvCxnSpPr/>
          <p:nvPr/>
        </p:nvCxnSpPr>
        <p:spPr>
          <a:xfrm>
            <a:off x="3594289" y="5427453"/>
            <a:ext cx="10723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 26">
            <a:extLst>
              <a:ext uri="{FF2B5EF4-FFF2-40B4-BE49-F238E27FC236}">
                <a16:creationId xmlns:a16="http://schemas.microsoft.com/office/drawing/2014/main" id="{81D60282-F3F0-4DF3-6E02-101E6B668D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6566" y="4910954"/>
            <a:ext cx="2253313" cy="1442857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77452EC-B94B-6ED5-BBBC-88DD32242F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1618" y="5031257"/>
            <a:ext cx="1888101" cy="1360699"/>
          </a:xfrm>
          <a:prstGeom prst="rect">
            <a:avLst/>
          </a:prstGeom>
        </p:spPr>
      </p:pic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DF5AD2A1-F618-9671-A3C5-3E19F3906CE8}"/>
              </a:ext>
            </a:extLst>
          </p:cNvPr>
          <p:cNvCxnSpPr/>
          <p:nvPr/>
        </p:nvCxnSpPr>
        <p:spPr>
          <a:xfrm>
            <a:off x="7240799" y="5433227"/>
            <a:ext cx="10723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0C4CE2-9E89-9B48-C330-5C158C40EA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8" t="23530" r="17318" b="31986"/>
          <a:stretch/>
        </p:blipFill>
        <p:spPr bwMode="auto">
          <a:xfrm>
            <a:off x="8766535" y="3250544"/>
            <a:ext cx="1888192" cy="171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C7735484-E9CD-9E50-8888-B392C60CB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C22C-2AA5-48D8-93C1-F369A45B731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809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62E17C-D26C-3827-608C-D20202534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3" y="298451"/>
            <a:ext cx="11991974" cy="662131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b="1" i="1" u="sng" dirty="0">
                <a:latin typeface="+mn-lt"/>
                <a:ea typeface="+mn-ea"/>
                <a:cs typeface="+mn-cs"/>
              </a:rPr>
              <a:t>Conclusion: Démo</a:t>
            </a:r>
            <a:br>
              <a:rPr lang="fr-FR" sz="4400" dirty="0"/>
            </a:b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DD3B51-0886-B6A2-0D05-D659EB684EA6}"/>
              </a:ext>
            </a:extLst>
          </p:cNvPr>
          <p:cNvSpPr/>
          <p:nvPr/>
        </p:nvSpPr>
        <p:spPr>
          <a:xfrm>
            <a:off x="2004291" y="1616364"/>
            <a:ext cx="8183418" cy="4147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 live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8C2CA3E-3212-7112-5920-72491CAD4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C22C-2AA5-48D8-93C1-F369A45B731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3444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6894F24-A208-4EE3-A792-56CED70C8F39}"/>
              </a:ext>
            </a:extLst>
          </p:cNvPr>
          <p:cNvSpPr txBox="1"/>
          <p:nvPr/>
        </p:nvSpPr>
        <p:spPr>
          <a:xfrm>
            <a:off x="3325312" y="80386"/>
            <a:ext cx="55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GoPicasso</a:t>
            </a:r>
            <a:r>
              <a:rPr lang="fr-FR" sz="36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le robot peintre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E05E247-3B84-E23B-8519-5822A16F45D9}"/>
              </a:ext>
            </a:extLst>
          </p:cNvPr>
          <p:cNvGrpSpPr/>
          <p:nvPr/>
        </p:nvGrpSpPr>
        <p:grpSpPr>
          <a:xfrm>
            <a:off x="711421" y="1037025"/>
            <a:ext cx="10307782" cy="1107101"/>
            <a:chOff x="711421" y="1154887"/>
            <a:chExt cx="10307782" cy="1107101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B002677-7DA9-346B-2E12-A3BC1817E2C7}"/>
                </a:ext>
              </a:extLst>
            </p:cNvPr>
            <p:cNvSpPr txBox="1"/>
            <p:nvPr/>
          </p:nvSpPr>
          <p:spPr>
            <a:xfrm>
              <a:off x="711421" y="1154887"/>
              <a:ext cx="21161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i="1" u="sng" dirty="0"/>
                <a:t>Objectif du Projet: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5292EFE-B99A-F7F2-D09A-DC296FC1C14A}"/>
                </a:ext>
              </a:extLst>
            </p:cNvPr>
            <p:cNvSpPr txBox="1"/>
            <p:nvPr/>
          </p:nvSpPr>
          <p:spPr>
            <a:xfrm>
              <a:off x="711421" y="1554102"/>
              <a:ext cx="103077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Réaliser un robot capable d’analyser son espace afin d’y déterminer le centre et de réaliser un dessin prédéfini sur un support.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B97A703-59A9-7DD0-7A51-E476B98803C0}"/>
              </a:ext>
            </a:extLst>
          </p:cNvPr>
          <p:cNvGrpSpPr/>
          <p:nvPr/>
        </p:nvGrpSpPr>
        <p:grpSpPr>
          <a:xfrm>
            <a:off x="703435" y="2453539"/>
            <a:ext cx="12927913" cy="4489218"/>
            <a:chOff x="655782" y="2957273"/>
            <a:chExt cx="12927913" cy="4489218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C392F5F-4C54-8693-DCF3-C6CEFED8B325}"/>
                </a:ext>
              </a:extLst>
            </p:cNvPr>
            <p:cNvSpPr txBox="1"/>
            <p:nvPr/>
          </p:nvSpPr>
          <p:spPr>
            <a:xfrm>
              <a:off x="655782" y="2957273"/>
              <a:ext cx="28809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i="1" u="sng" dirty="0"/>
                <a:t>Organisation des étapes :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81E8CC1-97CB-5DDE-7BE0-41C009BD8F42}"/>
                </a:ext>
              </a:extLst>
            </p:cNvPr>
            <p:cNvSpPr txBox="1"/>
            <p:nvPr/>
          </p:nvSpPr>
          <p:spPr>
            <a:xfrm>
              <a:off x="748145" y="3414618"/>
              <a:ext cx="10307782" cy="403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i="1" u="sng" dirty="0"/>
                <a:t>Etape 1 :</a:t>
              </a:r>
              <a:r>
                <a:rPr lang="fr-FR" sz="2000" dirty="0"/>
                <a:t> - Tester les limites du capteur LIDAR et sa marge d’erreur afin de déterminer les 		dimensions optimales du support.</a:t>
              </a:r>
            </a:p>
            <a:p>
              <a:r>
                <a:rPr lang="fr-FR" sz="2000" dirty="0"/>
                <a:t>	 - Choix du support du dessin en testant l’adhérence et l’impact des roues sur le dessin 	pour différentes surfaces.</a:t>
              </a:r>
            </a:p>
            <a:p>
              <a:endParaRPr lang="fr-FR" sz="2000" dirty="0"/>
            </a:p>
            <a:p>
              <a:r>
                <a:rPr lang="fr-FR" sz="2000" i="1" u="sng" dirty="0"/>
                <a:t>Etape 2 : </a:t>
              </a:r>
              <a:r>
                <a:rPr lang="fr-FR" sz="2000" dirty="0"/>
                <a:t> - Créer le programme de centrage du robot dans l’espace dans lequel il évolue.</a:t>
              </a:r>
            </a:p>
            <a:p>
              <a:endParaRPr lang="fr-FR" sz="2000" dirty="0"/>
            </a:p>
            <a:p>
              <a:r>
                <a:rPr lang="fr-FR" sz="2000" i="1" u="sng" dirty="0"/>
                <a:t>Etape 3 : </a:t>
              </a:r>
              <a:r>
                <a:rPr lang="fr-FR" sz="2000" dirty="0"/>
                <a:t> - Mise en forme d’une attache pour le stylo sur le robot.</a:t>
              </a:r>
              <a:r>
                <a:rPr lang="fr-FR" sz="2000" dirty="0">
                  <a:solidFill>
                    <a:schemeClr val="accent1"/>
                  </a:solidFill>
                </a:rPr>
                <a:t> </a:t>
              </a:r>
              <a:r>
                <a:rPr lang="fr-FR" dirty="0">
                  <a:solidFill>
                    <a:schemeClr val="accent1"/>
                  </a:solidFill>
                </a:rPr>
                <a:t>(temps total estimé : 1h) </a:t>
              </a:r>
              <a:endParaRPr lang="fr-FR" dirty="0"/>
            </a:p>
            <a:p>
              <a:r>
                <a:rPr lang="fr-FR" sz="2000" dirty="0"/>
                <a:t>	  - Réalisation de la forme géométrique à l’aide du robot.</a:t>
              </a:r>
            </a:p>
            <a:p>
              <a:endParaRPr lang="fr-FR" sz="2000" dirty="0"/>
            </a:p>
            <a:p>
              <a:r>
                <a:rPr lang="fr-FR" sz="2000" i="1" u="sng" dirty="0"/>
                <a:t>Etape 4 :</a:t>
              </a:r>
              <a:r>
                <a:rPr lang="fr-FR" sz="2000" dirty="0"/>
                <a:t> - Assemblage final du programme.</a:t>
              </a:r>
            </a:p>
            <a:p>
              <a:endParaRPr lang="fr-FR" dirty="0"/>
            </a:p>
            <a:p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ACBCDA0-0EED-DEAC-5662-47F399BA49B2}"/>
                </a:ext>
              </a:extLst>
            </p:cNvPr>
            <p:cNvSpPr txBox="1"/>
            <p:nvPr/>
          </p:nvSpPr>
          <p:spPr>
            <a:xfrm>
              <a:off x="9898386" y="4972573"/>
              <a:ext cx="3685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solidFill>
                    <a:schemeClr val="accent1"/>
                  </a:solidFill>
                </a:rPr>
                <a:t>(temps total estimé : 15h) 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5CA02FA-5871-FF7A-16DC-ECF538F60079}"/>
                </a:ext>
              </a:extLst>
            </p:cNvPr>
            <p:cNvSpPr txBox="1"/>
            <p:nvPr/>
          </p:nvSpPr>
          <p:spPr>
            <a:xfrm>
              <a:off x="4391892" y="4343646"/>
              <a:ext cx="4844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accent1"/>
                  </a:solidFill>
                </a:rPr>
                <a:t>(temps total estimé : 6h) </a:t>
              </a:r>
              <a:r>
                <a:rPr lang="fr-FR" dirty="0">
                  <a:solidFill>
                    <a:schemeClr val="accent6"/>
                  </a:solidFill>
                </a:rPr>
                <a:t>~ (temps réel : 5h)</a:t>
              </a:r>
              <a:endParaRPr lang="fr-FR" dirty="0">
                <a:solidFill>
                  <a:schemeClr val="accent1"/>
                </a:solidFill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B2D6383-EF3E-4EB3-892D-C69223483AE6}"/>
                </a:ext>
              </a:extLst>
            </p:cNvPr>
            <p:cNvSpPr txBox="1"/>
            <p:nvPr/>
          </p:nvSpPr>
          <p:spPr>
            <a:xfrm>
              <a:off x="3440544" y="2957273"/>
              <a:ext cx="5993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accent1"/>
                  </a:solidFill>
                </a:rPr>
                <a:t>(temps total estimé : 46h) </a:t>
              </a:r>
              <a:r>
                <a:rPr lang="fr-FR" dirty="0">
                  <a:solidFill>
                    <a:schemeClr val="accent6"/>
                  </a:solidFill>
                </a:rPr>
                <a:t>~ (temps total réel : 64h)</a:t>
              </a:r>
              <a:endParaRPr lang="fr-FR" dirty="0">
                <a:solidFill>
                  <a:schemeClr val="accent1"/>
                </a:solidFill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EC7E3D44-57D5-937B-9AFF-39125AA9B49F}"/>
                </a:ext>
              </a:extLst>
            </p:cNvPr>
            <p:cNvSpPr txBox="1"/>
            <p:nvPr/>
          </p:nvSpPr>
          <p:spPr>
            <a:xfrm>
              <a:off x="7587972" y="5859435"/>
              <a:ext cx="3685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accent1"/>
                  </a:solidFill>
                </a:rPr>
                <a:t>(temps total estimé : 15h) 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BBD355B-4B6D-8044-F9A8-D40BDD74B882}"/>
                </a:ext>
              </a:extLst>
            </p:cNvPr>
            <p:cNvSpPr txBox="1"/>
            <p:nvPr/>
          </p:nvSpPr>
          <p:spPr>
            <a:xfrm>
              <a:off x="5347855" y="6455082"/>
              <a:ext cx="3685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accent1"/>
                  </a:solidFill>
                </a:rPr>
                <a:t>(temps total estimé : 10h) </a:t>
              </a: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69D3E6C8-164D-FB86-BB8E-16333B49202A}"/>
              </a:ext>
            </a:extLst>
          </p:cNvPr>
          <p:cNvSpPr txBox="1"/>
          <p:nvPr/>
        </p:nvSpPr>
        <p:spPr>
          <a:xfrm>
            <a:off x="10274404" y="4695351"/>
            <a:ext cx="20930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6"/>
                </a:solidFill>
              </a:rPr>
              <a:t>~ (temps réel : 6h)</a:t>
            </a:r>
            <a:endParaRPr lang="fr-FR" sz="16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58B786F-82AA-3825-83D4-A081DE77B296}"/>
              </a:ext>
            </a:extLst>
          </p:cNvPr>
          <p:cNvSpPr txBox="1"/>
          <p:nvPr/>
        </p:nvSpPr>
        <p:spPr>
          <a:xfrm>
            <a:off x="9972673" y="5075751"/>
            <a:ext cx="2093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~ (temps réel : 1h)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E45EEFC-44CF-1E8D-131E-CACA5DA5DAB3}"/>
              </a:ext>
            </a:extLst>
          </p:cNvPr>
          <p:cNvSpPr txBox="1"/>
          <p:nvPr/>
        </p:nvSpPr>
        <p:spPr>
          <a:xfrm>
            <a:off x="10098940" y="5386479"/>
            <a:ext cx="2093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~ (temps réel : 46h)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BC3BC60-DFC6-2A29-8089-4C2D86C35466}"/>
              </a:ext>
            </a:extLst>
          </p:cNvPr>
          <p:cNvSpPr txBox="1"/>
          <p:nvPr/>
        </p:nvSpPr>
        <p:spPr>
          <a:xfrm>
            <a:off x="7879613" y="5951348"/>
            <a:ext cx="2093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6"/>
                </a:solidFill>
              </a:rPr>
              <a:t>~ (</a:t>
            </a:r>
            <a:r>
              <a:rPr lang="fr-FR" dirty="0">
                <a:solidFill>
                  <a:schemeClr val="accent6"/>
                </a:solidFill>
              </a:rPr>
              <a:t>temps</a:t>
            </a:r>
            <a:r>
              <a:rPr lang="fr-FR" sz="1600" dirty="0">
                <a:solidFill>
                  <a:schemeClr val="accent6"/>
                </a:solidFill>
              </a:rPr>
              <a:t> réel : 6h)</a:t>
            </a:r>
            <a:endParaRPr lang="fr-FR" sz="1600" dirty="0"/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1349B878-0BED-91C8-304A-077F335B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C22C-2AA5-48D8-93C1-F369A45B731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761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D8FB2215-D5FE-F439-24B8-992AABCE9ACA}"/>
              </a:ext>
            </a:extLst>
          </p:cNvPr>
          <p:cNvSpPr txBox="1"/>
          <p:nvPr/>
        </p:nvSpPr>
        <p:spPr>
          <a:xfrm>
            <a:off x="1900937" y="175306"/>
            <a:ext cx="81016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b="1" i="1" u="sng" dirty="0"/>
              <a:t>Phase expérimentale</a:t>
            </a:r>
            <a:r>
              <a:rPr lang="fr-FR" sz="3600" b="1" i="1" dirty="0"/>
              <a:t> : </a:t>
            </a:r>
            <a:r>
              <a:rPr lang="fr-FR" sz="3600" i="1" dirty="0"/>
              <a:t>les limites du robot</a:t>
            </a:r>
            <a:r>
              <a:rPr lang="fr-FR" sz="3600" dirty="0"/>
              <a:t> </a:t>
            </a:r>
          </a:p>
          <a:p>
            <a:pPr algn="ctr"/>
            <a:endParaRPr lang="fr-FR" sz="3600" b="1" i="1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4207933-0B48-ADBB-6033-A17F4F98E037}"/>
              </a:ext>
            </a:extLst>
          </p:cNvPr>
          <p:cNvGrpSpPr/>
          <p:nvPr/>
        </p:nvGrpSpPr>
        <p:grpSpPr>
          <a:xfrm>
            <a:off x="2165402" y="986179"/>
            <a:ext cx="6666828" cy="4499391"/>
            <a:chOff x="15043" y="1886049"/>
            <a:chExt cx="10538970" cy="3108080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FAD65C2-BE00-A840-07BC-178DB1C58EAA}"/>
                </a:ext>
              </a:extLst>
            </p:cNvPr>
            <p:cNvSpPr/>
            <p:nvPr/>
          </p:nvSpPr>
          <p:spPr>
            <a:xfrm>
              <a:off x="4227755" y="2833687"/>
              <a:ext cx="3448050" cy="1190625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FC17AED7-7B38-22DF-0A8C-9FE68E7522E3}"/>
                </a:ext>
              </a:extLst>
            </p:cNvPr>
            <p:cNvSpPr txBox="1"/>
            <p:nvPr/>
          </p:nvSpPr>
          <p:spPr>
            <a:xfrm>
              <a:off x="4777181" y="3156293"/>
              <a:ext cx="32670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b="1" dirty="0"/>
                <a:t>Problèmes rencontrés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3C8CD6E3-4643-B136-63DA-AB81CB3182B9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3611331" y="2576039"/>
              <a:ext cx="1121380" cy="432011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D0C31AD-5C2E-C5B9-038E-326C4FC62D88}"/>
                </a:ext>
              </a:extLst>
            </p:cNvPr>
            <p:cNvSpPr txBox="1"/>
            <p:nvPr/>
          </p:nvSpPr>
          <p:spPr>
            <a:xfrm>
              <a:off x="1553064" y="4420095"/>
              <a:ext cx="2927902" cy="574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dirty="0"/>
                <a:t>Imprécisions matérielles</a:t>
              </a:r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1A8C584E-612C-5B61-43FC-3949810CB97A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>
              <a:off x="3744125" y="3849949"/>
              <a:ext cx="988586" cy="489903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EEE77C6E-5AEF-DD00-1923-34C3B8BD35E8}"/>
                </a:ext>
              </a:extLst>
            </p:cNvPr>
            <p:cNvSpPr txBox="1"/>
            <p:nvPr/>
          </p:nvSpPr>
          <p:spPr>
            <a:xfrm>
              <a:off x="15043" y="2167915"/>
              <a:ext cx="4142337" cy="318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dirty="0"/>
                <a:t>Capteur LIDAR</a:t>
              </a:r>
            </a:p>
          </p:txBody>
        </p: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A3D74D80-2807-FB9A-4004-F93F167DD1BA}"/>
                </a:ext>
              </a:extLst>
            </p:cNvPr>
            <p:cNvCxnSpPr>
              <a:cxnSpLocks/>
              <a:stCxn id="14" idx="7"/>
            </p:cNvCxnSpPr>
            <p:nvPr/>
          </p:nvCxnSpPr>
          <p:spPr>
            <a:xfrm flipV="1">
              <a:off x="7170850" y="2488858"/>
              <a:ext cx="1121380" cy="519191"/>
            </a:xfrm>
            <a:prstGeom prst="straightConnector1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6E9F58C6-BAD0-3D44-ACA7-A17645D018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>
              <a:off x="7170850" y="3849949"/>
              <a:ext cx="1121380" cy="570146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85FF44AD-7D45-6BDB-B3CE-35E7B3B9081E}"/>
                </a:ext>
              </a:extLst>
            </p:cNvPr>
            <p:cNvSpPr txBox="1"/>
            <p:nvPr/>
          </p:nvSpPr>
          <p:spPr>
            <a:xfrm>
              <a:off x="6410717" y="4458478"/>
              <a:ext cx="4143296" cy="318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dirty="0"/>
                <a:t>Décalage du stylo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0B0F70E-174E-9B8F-81BE-97526CB558AE}"/>
                </a:ext>
              </a:extLst>
            </p:cNvPr>
            <p:cNvSpPr txBox="1"/>
            <p:nvPr/>
          </p:nvSpPr>
          <p:spPr>
            <a:xfrm>
              <a:off x="6763462" y="1886049"/>
              <a:ext cx="3596469" cy="574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dirty="0"/>
                <a:t>Tolérance de l’asservissement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F9A345B1-D387-E782-019F-65B949F8EE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1" t="23618" r="14629" b="17499"/>
          <a:stretch/>
        </p:blipFill>
        <p:spPr bwMode="auto">
          <a:xfrm>
            <a:off x="1287625" y="4538411"/>
            <a:ext cx="1630993" cy="171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A56E63B-388A-9E58-ABFA-408852878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669" y="1311897"/>
            <a:ext cx="3068788" cy="234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 35" descr="Une image contenant moteur&#10;&#10;Description générée automatiquement">
            <a:extLst>
              <a:ext uri="{FF2B5EF4-FFF2-40B4-BE49-F238E27FC236}">
                <a16:creationId xmlns:a16="http://schemas.microsoft.com/office/drawing/2014/main" id="{2F0A018A-5A20-737A-E2C2-9B95B4055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59" y="2052986"/>
            <a:ext cx="2358856" cy="1544106"/>
          </a:xfrm>
          <a:prstGeom prst="rect">
            <a:avLst/>
          </a:prstGeom>
        </p:spPr>
      </p:pic>
      <p:pic>
        <p:nvPicPr>
          <p:cNvPr id="39" name="Untitled_2">
            <a:hlinkClick r:id="" action="ppaction://media"/>
            <a:extLst>
              <a:ext uri="{FF2B5EF4-FFF2-40B4-BE49-F238E27FC236}">
                <a16:creationId xmlns:a16="http://schemas.microsoft.com/office/drawing/2014/main" id="{33AFAFF6-515F-D259-E81F-40A26E2F4E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13578" b="31422"/>
          <a:stretch/>
        </p:blipFill>
        <p:spPr>
          <a:xfrm>
            <a:off x="8906829" y="4172820"/>
            <a:ext cx="2384811" cy="233178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6FD3D36-5D62-71E4-45A6-D34ED8AB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C22C-2AA5-48D8-93C1-F369A45B731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996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9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62E17C-D26C-3827-608C-D20202534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3" y="298451"/>
            <a:ext cx="11991974" cy="758824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b="1" i="1" u="sng" dirty="0">
                <a:latin typeface="+mn-lt"/>
                <a:ea typeface="+mn-ea"/>
                <a:cs typeface="+mn-cs"/>
              </a:rPr>
              <a:t>Notre Projet :</a:t>
            </a:r>
            <a:r>
              <a:rPr lang="fr-FR" sz="3600" dirty="0">
                <a:latin typeface="+mn-lt"/>
                <a:ea typeface="+mn-ea"/>
                <a:cs typeface="+mn-cs"/>
              </a:rPr>
              <a:t> </a:t>
            </a:r>
            <a:r>
              <a:rPr lang="fr-FR" sz="4000" i="1" dirty="0">
                <a:latin typeface="+mn-lt"/>
                <a:ea typeface="+mn-ea"/>
                <a:cs typeface="+mn-cs"/>
              </a:rPr>
              <a:t>vue générale</a:t>
            </a:r>
            <a:br>
              <a:rPr lang="fr-FR" sz="4400" dirty="0"/>
            </a:br>
            <a:endParaRPr lang="fr-F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8C849D5-B675-6B58-3B81-B21CE73F1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127" y="155776"/>
            <a:ext cx="3111481" cy="27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2EC4619-9D61-CD5F-3854-22B7EF30865D}"/>
              </a:ext>
            </a:extLst>
          </p:cNvPr>
          <p:cNvSpPr txBox="1"/>
          <p:nvPr/>
        </p:nvSpPr>
        <p:spPr>
          <a:xfrm>
            <a:off x="8744127" y="2592063"/>
            <a:ext cx="2968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u="sng" dirty="0"/>
              <a:t>Image SVG (Scalable </a:t>
            </a:r>
            <a:r>
              <a:rPr lang="fr-FR" sz="1400" i="1" u="sng" dirty="0" err="1"/>
              <a:t>Vector</a:t>
            </a:r>
            <a:r>
              <a:rPr lang="fr-FR" sz="1400" i="1" u="sng" dirty="0"/>
              <a:t> Graphics)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B77BA12-64CA-1A28-254B-E40D78AED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835"/>
          <a:stretch/>
        </p:blipFill>
        <p:spPr>
          <a:xfrm>
            <a:off x="8632941" y="4227150"/>
            <a:ext cx="3190875" cy="112014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6F76837-833E-2826-AF40-A036A7BAEEAA}"/>
              </a:ext>
            </a:extLst>
          </p:cNvPr>
          <p:cNvSpPr txBox="1"/>
          <p:nvPr/>
        </p:nvSpPr>
        <p:spPr>
          <a:xfrm>
            <a:off x="9776741" y="5665773"/>
            <a:ext cx="903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u="sng" dirty="0"/>
              <a:t>Code SVG</a:t>
            </a:r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C36A54C1-0009-A0F7-39A1-9849BF88C6DF}"/>
              </a:ext>
            </a:extLst>
          </p:cNvPr>
          <p:cNvSpPr/>
          <p:nvPr/>
        </p:nvSpPr>
        <p:spPr>
          <a:xfrm>
            <a:off x="10052165" y="3049602"/>
            <a:ext cx="352425" cy="94733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B8C4A1B-522B-D49C-7CC5-D1F2E0D2CC41}"/>
              </a:ext>
            </a:extLst>
          </p:cNvPr>
          <p:cNvSpPr txBox="1"/>
          <p:nvPr/>
        </p:nvSpPr>
        <p:spPr>
          <a:xfrm>
            <a:off x="3145575" y="5332036"/>
            <a:ext cx="2331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u="sng" dirty="0"/>
              <a:t>Diagramme d’activité UML</a:t>
            </a:r>
          </a:p>
        </p:txBody>
      </p:sp>
      <p:pic>
        <p:nvPicPr>
          <p:cNvPr id="13" name="Image 12" descr="Une image contenant diagramme">
            <a:extLst>
              <a:ext uri="{FF2B5EF4-FFF2-40B4-BE49-F238E27FC236}">
                <a16:creationId xmlns:a16="http://schemas.microsoft.com/office/drawing/2014/main" id="{7D26C80D-29EC-351A-593A-2EE3A8D1F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45" y="1525963"/>
            <a:ext cx="7600984" cy="380607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E6AAF0-77FA-80C1-E0C7-7CF05B96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C22C-2AA5-48D8-93C1-F369A45B731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694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62E17C-D26C-3827-608C-D20202534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3" y="298451"/>
            <a:ext cx="11991974" cy="662131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b="1" i="1" u="sng" dirty="0">
                <a:latin typeface="+mn-lt"/>
                <a:ea typeface="+mn-ea"/>
                <a:cs typeface="+mn-cs"/>
              </a:rPr>
              <a:t>Notre Projet :</a:t>
            </a:r>
            <a:r>
              <a:rPr lang="fr-FR" sz="3600" dirty="0">
                <a:latin typeface="+mn-lt"/>
                <a:ea typeface="+mn-ea"/>
                <a:cs typeface="+mn-cs"/>
              </a:rPr>
              <a:t> </a:t>
            </a:r>
            <a:r>
              <a:rPr lang="fr-FR" sz="3600" i="1" dirty="0">
                <a:latin typeface="+mn-lt"/>
                <a:ea typeface="+mn-ea"/>
                <a:cs typeface="+mn-cs"/>
              </a:rPr>
              <a:t>organisation du fichier </a:t>
            </a:r>
            <a:br>
              <a:rPr lang="fr-FR" sz="4400" dirty="0"/>
            </a:b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806515B-005C-0D40-FA9E-EF1287A46491}"/>
              </a:ext>
            </a:extLst>
          </p:cNvPr>
          <p:cNvSpPr txBox="1"/>
          <p:nvPr/>
        </p:nvSpPr>
        <p:spPr>
          <a:xfrm>
            <a:off x="7296728" y="1152300"/>
            <a:ext cx="4430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Nombre de lignes:</a:t>
            </a:r>
            <a:r>
              <a:rPr lang="fr-FR" dirty="0"/>
              <a:t>  </a:t>
            </a:r>
          </a:p>
          <a:p>
            <a:r>
              <a:rPr lang="fr-FR" dirty="0">
                <a:solidFill>
                  <a:schemeClr val="accent5"/>
                </a:solidFill>
                <a:latin typeface="gg sans"/>
              </a:rPr>
              <a:t>    </a:t>
            </a:r>
            <a:r>
              <a:rPr lang="fr-FR" b="0" i="0" dirty="0">
                <a:solidFill>
                  <a:schemeClr val="accent5"/>
                </a:solidFill>
                <a:effectLst/>
                <a:latin typeface="gg sans"/>
              </a:rPr>
              <a:t>Avec les progs générés : 22126 </a:t>
            </a:r>
          </a:p>
          <a:p>
            <a:r>
              <a:rPr lang="fr-FR" b="0" i="0" dirty="0">
                <a:solidFill>
                  <a:schemeClr val="accent5"/>
                </a:solidFill>
                <a:effectLst/>
                <a:latin typeface="gg sans"/>
              </a:rPr>
              <a:t>    Sans les progs générés : 5052</a:t>
            </a:r>
          </a:p>
          <a:p>
            <a:endParaRPr lang="fr-FR" dirty="0">
              <a:solidFill>
                <a:schemeClr val="accent5"/>
              </a:solidFill>
            </a:endParaRPr>
          </a:p>
          <a:p>
            <a:r>
              <a:rPr lang="fr-FR" u="sng" dirty="0"/>
              <a:t>Nombre de fichiers :</a:t>
            </a:r>
            <a:r>
              <a:rPr lang="fr-FR" dirty="0"/>
              <a:t> </a:t>
            </a:r>
            <a:r>
              <a:rPr lang="fr-FR" dirty="0">
                <a:solidFill>
                  <a:schemeClr val="accent5"/>
                </a:solidFill>
                <a:latin typeface="gg sans"/>
              </a:rPr>
              <a:t>1</a:t>
            </a:r>
            <a:r>
              <a:rPr lang="fr-FR" b="0" i="0" dirty="0">
                <a:solidFill>
                  <a:schemeClr val="accent5"/>
                </a:solidFill>
                <a:latin typeface="gg sans"/>
              </a:rPr>
              <a:t>7 fichiers</a:t>
            </a:r>
            <a:endParaRPr lang="fr-FR" dirty="0"/>
          </a:p>
          <a:p>
            <a:endParaRPr lang="fr-FR" dirty="0"/>
          </a:p>
          <a:p>
            <a:r>
              <a:rPr lang="fr-FR" u="sng" dirty="0"/>
              <a:t>Nb classe principales : </a:t>
            </a:r>
            <a:r>
              <a:rPr lang="fr-FR" dirty="0">
                <a:solidFill>
                  <a:schemeClr val="accent5"/>
                </a:solidFill>
                <a:latin typeface="gg sans"/>
              </a:rPr>
              <a:t>18</a:t>
            </a:r>
            <a:r>
              <a:rPr lang="fr-FR" b="0" i="0" dirty="0">
                <a:solidFill>
                  <a:schemeClr val="accent5"/>
                </a:solidFill>
                <a:latin typeface="gg sans"/>
              </a:rPr>
              <a:t> fichiers</a:t>
            </a:r>
            <a:endParaRPr lang="fr-FR" dirty="0"/>
          </a:p>
          <a:p>
            <a:endParaRPr lang="fr-FR" u="sng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046FD75-D849-12F9-9DA1-DA0E7CD8ADD6}"/>
              </a:ext>
            </a:extLst>
          </p:cNvPr>
          <p:cNvSpPr txBox="1"/>
          <p:nvPr/>
        </p:nvSpPr>
        <p:spPr>
          <a:xfrm>
            <a:off x="7302519" y="3591471"/>
            <a:ext cx="460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Principaux Modules Python importés </a:t>
            </a:r>
            <a:r>
              <a:rPr lang="fr-FR" dirty="0"/>
              <a:t>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C2A2807-A0E0-2DD5-7CB7-A02D49A763BF}"/>
              </a:ext>
            </a:extLst>
          </p:cNvPr>
          <p:cNvSpPr txBox="1"/>
          <p:nvPr/>
        </p:nvSpPr>
        <p:spPr>
          <a:xfrm>
            <a:off x="7656945" y="4066308"/>
            <a:ext cx="39023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easygopigo3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numpy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random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tkinter</a:t>
            </a:r>
            <a:r>
              <a:rPr lang="fr-FR" dirty="0"/>
              <a:t>, </a:t>
            </a:r>
            <a:r>
              <a:rPr lang="fr-FR" dirty="0" err="1"/>
              <a:t>turtle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os, </a:t>
            </a:r>
            <a:r>
              <a:rPr lang="fr-FR" dirty="0" err="1"/>
              <a:t>sys</a:t>
            </a:r>
            <a:r>
              <a:rPr lang="fr-FR" dirty="0"/>
              <a:t>, threading, </a:t>
            </a:r>
            <a:r>
              <a:rPr lang="fr-FR" dirty="0" err="1"/>
              <a:t>uuid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03888C1-9B51-5061-B254-4B4992C13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92" y="796342"/>
            <a:ext cx="2291916" cy="5578290"/>
          </a:xfrm>
          <a:prstGeom prst="rect">
            <a:avLst/>
          </a:prstGeom>
        </p:spPr>
      </p:pic>
      <p:sp>
        <p:nvSpPr>
          <p:cNvPr id="11" name="Accolade fermante 10">
            <a:extLst>
              <a:ext uri="{FF2B5EF4-FFF2-40B4-BE49-F238E27FC236}">
                <a16:creationId xmlns:a16="http://schemas.microsoft.com/office/drawing/2014/main" id="{D73737DF-1DC2-5B32-35FA-E9AFB9B09370}"/>
              </a:ext>
            </a:extLst>
          </p:cNvPr>
          <p:cNvSpPr/>
          <p:nvPr/>
        </p:nvSpPr>
        <p:spPr>
          <a:xfrm>
            <a:off x="3270422" y="1466334"/>
            <a:ext cx="724929" cy="210064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256025-04EC-617A-8E78-67B4BEF064C2}"/>
              </a:ext>
            </a:extLst>
          </p:cNvPr>
          <p:cNvSpPr txBox="1"/>
          <p:nvPr/>
        </p:nvSpPr>
        <p:spPr>
          <a:xfrm>
            <a:off x="4030112" y="2306462"/>
            <a:ext cx="3245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Répertoire action robot</a:t>
            </a:r>
          </a:p>
        </p:txBody>
      </p:sp>
      <p:sp>
        <p:nvSpPr>
          <p:cNvPr id="16" name="Accolade fermante 15">
            <a:extLst>
              <a:ext uri="{FF2B5EF4-FFF2-40B4-BE49-F238E27FC236}">
                <a16:creationId xmlns:a16="http://schemas.microsoft.com/office/drawing/2014/main" id="{6891F048-3DE4-639C-A25F-06A630D8A5E6}"/>
              </a:ext>
            </a:extLst>
          </p:cNvPr>
          <p:cNvSpPr/>
          <p:nvPr/>
        </p:nvSpPr>
        <p:spPr>
          <a:xfrm>
            <a:off x="3270421" y="4027320"/>
            <a:ext cx="724929" cy="123665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B336ABB-FA81-F520-3ED0-67EF5A96D178}"/>
              </a:ext>
            </a:extLst>
          </p:cNvPr>
          <p:cNvSpPr txBox="1"/>
          <p:nvPr/>
        </p:nvSpPr>
        <p:spPr>
          <a:xfrm>
            <a:off x="4064873" y="4460983"/>
            <a:ext cx="3245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Répertoire émulateur</a:t>
            </a:r>
          </a:p>
        </p:txBody>
      </p:sp>
      <p:sp>
        <p:nvSpPr>
          <p:cNvPr id="21" name="Accolade fermante 20">
            <a:extLst>
              <a:ext uri="{FF2B5EF4-FFF2-40B4-BE49-F238E27FC236}">
                <a16:creationId xmlns:a16="http://schemas.microsoft.com/office/drawing/2014/main" id="{706ED508-BAC2-6A63-0A4D-162AF1F544D0}"/>
              </a:ext>
            </a:extLst>
          </p:cNvPr>
          <p:cNvSpPr/>
          <p:nvPr/>
        </p:nvSpPr>
        <p:spPr>
          <a:xfrm>
            <a:off x="3270421" y="5391666"/>
            <a:ext cx="724929" cy="95097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E947367-309E-E07F-9BE4-27C2AF102F29}"/>
              </a:ext>
            </a:extLst>
          </p:cNvPr>
          <p:cNvSpPr txBox="1"/>
          <p:nvPr/>
        </p:nvSpPr>
        <p:spPr>
          <a:xfrm>
            <a:off x="4064873" y="5682489"/>
            <a:ext cx="3245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Répertoire générateur de code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E69AF9AC-74F5-556B-2927-644C40AA7FBF}"/>
              </a:ext>
            </a:extLst>
          </p:cNvPr>
          <p:cNvCxnSpPr/>
          <p:nvPr/>
        </p:nvCxnSpPr>
        <p:spPr>
          <a:xfrm>
            <a:off x="3270421" y="1152300"/>
            <a:ext cx="6310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CFA3141A-71CC-C1B8-F62C-4E4ED8CFC0E6}"/>
              </a:ext>
            </a:extLst>
          </p:cNvPr>
          <p:cNvSpPr txBox="1"/>
          <p:nvPr/>
        </p:nvSpPr>
        <p:spPr>
          <a:xfrm>
            <a:off x="3995350" y="952350"/>
            <a:ext cx="3245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Répertoire des images SVG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47026CA4-7D5D-FB05-966E-ACEC85FD0C16}"/>
              </a:ext>
            </a:extLst>
          </p:cNvPr>
          <p:cNvCxnSpPr/>
          <p:nvPr/>
        </p:nvCxnSpPr>
        <p:spPr>
          <a:xfrm>
            <a:off x="7061200" y="1466334"/>
            <a:ext cx="0" cy="42943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019A8B1-3739-6167-8B50-1C734019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C22C-2AA5-48D8-93C1-F369A45B731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664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9631B85-3595-2E03-7B63-8C73ADD6E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89" y="1206462"/>
            <a:ext cx="5916400" cy="538621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962E17C-D26C-3827-608C-D20202534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5325"/>
            <a:ext cx="11991974" cy="662131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b="1" i="1" u="sng" dirty="0">
                <a:latin typeface="+mn-lt"/>
                <a:ea typeface="+mn-ea"/>
                <a:cs typeface="+mn-cs"/>
              </a:rPr>
              <a:t>Notre Projet :</a:t>
            </a:r>
            <a:r>
              <a:rPr lang="fr-FR" sz="3600" i="1" dirty="0">
                <a:latin typeface="+mn-lt"/>
                <a:ea typeface="+mn-ea"/>
                <a:cs typeface="+mn-cs"/>
              </a:rPr>
              <a:t> diagramme de classe</a:t>
            </a:r>
            <a:br>
              <a:rPr lang="fr-FR" sz="4400" dirty="0"/>
            </a:b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1230F9-7ABA-2EA5-10C3-26422E235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891" y="3142893"/>
            <a:ext cx="5496393" cy="242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9C0ED20A-8620-7AFD-8AA8-8721E4D185E2}"/>
              </a:ext>
            </a:extLst>
          </p:cNvPr>
          <p:cNvGrpSpPr/>
          <p:nvPr/>
        </p:nvGrpSpPr>
        <p:grpSpPr>
          <a:xfrm>
            <a:off x="6282314" y="1517038"/>
            <a:ext cx="5301672" cy="1124562"/>
            <a:chOff x="6282314" y="1517038"/>
            <a:chExt cx="5301672" cy="1226160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EE931B0-5763-6E3D-88D0-6B00073939E0}"/>
                </a:ext>
              </a:extLst>
            </p:cNvPr>
            <p:cNvSpPr/>
            <p:nvPr/>
          </p:nvSpPr>
          <p:spPr>
            <a:xfrm>
              <a:off x="6282314" y="1517038"/>
              <a:ext cx="5301672" cy="122616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B025D3C-0724-BEB4-16BE-A63EB5529DA2}"/>
                </a:ext>
              </a:extLst>
            </p:cNvPr>
            <p:cNvSpPr txBox="1"/>
            <p:nvPr/>
          </p:nvSpPr>
          <p:spPr>
            <a:xfrm>
              <a:off x="6813063" y="1720378"/>
              <a:ext cx="437534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400" dirty="0"/>
                <a:t>Lecture du SVG et réalisation du graphe</a:t>
              </a:r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1329088F-0A1E-4C10-4E32-7D43595D0621}"/>
              </a:ext>
            </a:extLst>
          </p:cNvPr>
          <p:cNvSpPr txBox="1"/>
          <p:nvPr/>
        </p:nvSpPr>
        <p:spPr>
          <a:xfrm>
            <a:off x="7830304" y="5530629"/>
            <a:ext cx="3448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u="sng" dirty="0"/>
              <a:t>Exemple schématique de la lecture d’un SVG d’un chien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C750869-7EE8-AA4A-0099-2535C3CF2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630" y="5867010"/>
            <a:ext cx="641388" cy="373678"/>
          </a:xfrm>
          <a:prstGeom prst="rect">
            <a:avLst/>
          </a:prstGeom>
        </p:spPr>
      </p:pic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87D2B2C9-A81C-A2EF-DED1-3A97BEA2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C22C-2AA5-48D8-93C1-F369A45B731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452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1E2B55C-260B-3175-053E-69B34B5BC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693" y="761306"/>
            <a:ext cx="6539326" cy="299525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962E17C-D26C-3827-608C-D20202534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5325"/>
            <a:ext cx="11991974" cy="662131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b="1" i="1" u="sng" dirty="0">
                <a:latin typeface="+mn-lt"/>
                <a:ea typeface="+mn-ea"/>
                <a:cs typeface="+mn-cs"/>
              </a:rPr>
              <a:t>Notre Projet :</a:t>
            </a:r>
            <a:r>
              <a:rPr lang="fr-FR" sz="3600" i="1" dirty="0">
                <a:latin typeface="+mn-lt"/>
                <a:ea typeface="+mn-ea"/>
                <a:cs typeface="+mn-cs"/>
              </a:rPr>
              <a:t> diagramme de classe</a:t>
            </a:r>
            <a:br>
              <a:rPr lang="fr-FR" sz="4400" dirty="0"/>
            </a:b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C8B60BE-7BC2-BA1A-A8F4-77D130103659}"/>
              </a:ext>
            </a:extLst>
          </p:cNvPr>
          <p:cNvGrpSpPr/>
          <p:nvPr/>
        </p:nvGrpSpPr>
        <p:grpSpPr>
          <a:xfrm>
            <a:off x="350981" y="1424674"/>
            <a:ext cx="5301672" cy="1096853"/>
            <a:chOff x="6282314" y="1517038"/>
            <a:chExt cx="5301672" cy="122616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1E9BB522-0DAB-6FAC-4EF5-30263831D00F}"/>
                </a:ext>
              </a:extLst>
            </p:cNvPr>
            <p:cNvSpPr/>
            <p:nvPr/>
          </p:nvSpPr>
          <p:spPr>
            <a:xfrm>
              <a:off x="6282314" y="1517038"/>
              <a:ext cx="5301672" cy="122616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7DC8D95E-40B8-6AF4-90BF-039621535FE9}"/>
                </a:ext>
              </a:extLst>
            </p:cNvPr>
            <p:cNvSpPr txBox="1"/>
            <p:nvPr/>
          </p:nvSpPr>
          <p:spPr>
            <a:xfrm>
              <a:off x="6480101" y="1665636"/>
              <a:ext cx="4906097" cy="928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400" dirty="0"/>
                <a:t> Asservissement et génération du code à partir du graphe</a:t>
              </a: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6A252622-4EC5-8E50-6671-0D8F4721E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3" y="3590408"/>
            <a:ext cx="9210287" cy="3178693"/>
          </a:xfrm>
          <a:prstGeom prst="rect">
            <a:avLst/>
          </a:prstGeom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AA55C13-2237-2296-F8EC-A90EF94D6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C22C-2AA5-48D8-93C1-F369A45B731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7127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0B51227-352D-A1DB-3E51-AC3317CB8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23" y="1477818"/>
            <a:ext cx="9777268" cy="502196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962E17C-D26C-3827-608C-D20202534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84" y="291751"/>
            <a:ext cx="11991974" cy="662131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b="1" i="1" u="sng" dirty="0">
                <a:latin typeface="+mn-lt"/>
                <a:ea typeface="+mn-ea"/>
                <a:cs typeface="+mn-cs"/>
              </a:rPr>
              <a:t>Notre Projet :</a:t>
            </a:r>
            <a:r>
              <a:rPr lang="fr-FR" sz="3600" b="1" i="1" dirty="0">
                <a:latin typeface="+mn-lt"/>
                <a:ea typeface="+mn-ea"/>
                <a:cs typeface="+mn-cs"/>
              </a:rPr>
              <a:t> </a:t>
            </a:r>
            <a:r>
              <a:rPr lang="fr-FR" sz="3600" i="1" dirty="0">
                <a:latin typeface="+mn-lt"/>
                <a:ea typeface="+mn-ea"/>
                <a:cs typeface="+mn-cs"/>
              </a:rPr>
              <a:t>diagramme de classe</a:t>
            </a:r>
            <a:br>
              <a:rPr lang="fr-FR" sz="4400" dirty="0"/>
            </a:b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2927420E-8E96-2EA7-745C-B24A21A49FE4}"/>
              </a:ext>
            </a:extLst>
          </p:cNvPr>
          <p:cNvGrpSpPr/>
          <p:nvPr/>
        </p:nvGrpSpPr>
        <p:grpSpPr>
          <a:xfrm>
            <a:off x="6454126" y="1114246"/>
            <a:ext cx="5301672" cy="937738"/>
            <a:chOff x="6282314" y="1481507"/>
            <a:chExt cx="5301672" cy="1276319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A04E799E-004B-3D23-5284-8A12CA3B639C}"/>
                </a:ext>
              </a:extLst>
            </p:cNvPr>
            <p:cNvSpPr/>
            <p:nvPr/>
          </p:nvSpPr>
          <p:spPr>
            <a:xfrm>
              <a:off x="6282314" y="1481507"/>
              <a:ext cx="5301672" cy="122616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D2C66EA-C6C2-5355-6849-4DC1F13BDFA8}"/>
                </a:ext>
              </a:extLst>
            </p:cNvPr>
            <p:cNvSpPr txBox="1"/>
            <p:nvPr/>
          </p:nvSpPr>
          <p:spPr>
            <a:xfrm>
              <a:off x="6745476" y="1626788"/>
              <a:ext cx="4375348" cy="1131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400" dirty="0"/>
                <a:t>Emulateur basé sur le module </a:t>
              </a:r>
              <a:r>
                <a:rPr lang="fr-FR" sz="2400" dirty="0" err="1"/>
                <a:t>turtle</a:t>
              </a:r>
              <a:r>
                <a:rPr lang="fr-FR" sz="2400" dirty="0"/>
                <a:t> de python:</a:t>
              </a:r>
            </a:p>
          </p:txBody>
        </p:sp>
      </p:grp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524F2A42-DDB4-2C0D-2FE7-1C0633918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C22C-2AA5-48D8-93C1-F369A45B731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2991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62E17C-D26C-3827-608C-D20202534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3" y="288783"/>
            <a:ext cx="11991974" cy="758824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b="1" i="1" u="sng" dirty="0">
                <a:latin typeface="+mn-lt"/>
                <a:ea typeface="+mn-ea"/>
                <a:cs typeface="+mn-cs"/>
              </a:rPr>
              <a:t>Notre Projet :</a:t>
            </a:r>
            <a:r>
              <a:rPr lang="fr-FR" sz="3600" dirty="0">
                <a:latin typeface="+mn-lt"/>
                <a:ea typeface="+mn-ea"/>
                <a:cs typeface="+mn-cs"/>
              </a:rPr>
              <a:t> </a:t>
            </a:r>
            <a:r>
              <a:rPr lang="fr-FR" sz="4000" i="1" dirty="0">
                <a:latin typeface="+mn-lt"/>
                <a:ea typeface="+mn-ea"/>
                <a:cs typeface="+mn-cs"/>
              </a:rPr>
              <a:t>zoom sur la fonction de centrage</a:t>
            </a:r>
            <a:br>
              <a:rPr lang="fr-FR" sz="4400" dirty="0"/>
            </a:br>
            <a:endParaRPr lang="fr-FR" dirty="0"/>
          </a:p>
        </p:txBody>
      </p:sp>
      <p:pic>
        <p:nvPicPr>
          <p:cNvPr id="4" name="Image 3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8A97310E-B194-3DA3-269D-4697C7C66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37" y="722694"/>
            <a:ext cx="3428843" cy="6064045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EFC44D0C-5AF6-9796-59BB-ECA402661225}"/>
              </a:ext>
            </a:extLst>
          </p:cNvPr>
          <p:cNvGrpSpPr/>
          <p:nvPr/>
        </p:nvGrpSpPr>
        <p:grpSpPr>
          <a:xfrm>
            <a:off x="5597296" y="859108"/>
            <a:ext cx="5855795" cy="5501328"/>
            <a:chOff x="5597296" y="859108"/>
            <a:chExt cx="5855795" cy="550132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147DBE-AE18-43FD-2579-20789E2619ED}"/>
                </a:ext>
              </a:extLst>
            </p:cNvPr>
            <p:cNvSpPr/>
            <p:nvPr/>
          </p:nvSpPr>
          <p:spPr>
            <a:xfrm>
              <a:off x="6354618" y="1364484"/>
              <a:ext cx="5098473" cy="4602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A9A112-CC3F-7530-FEDE-2452D8C6C4D8}"/>
                </a:ext>
              </a:extLst>
            </p:cNvPr>
            <p:cNvSpPr/>
            <p:nvPr/>
          </p:nvSpPr>
          <p:spPr>
            <a:xfrm>
              <a:off x="6560126" y="1542475"/>
              <a:ext cx="4687455" cy="419330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7A97C74-69ED-F13C-22FD-DA0E437C99EB}"/>
                </a:ext>
              </a:extLst>
            </p:cNvPr>
            <p:cNvSpPr txBox="1"/>
            <p:nvPr/>
          </p:nvSpPr>
          <p:spPr>
            <a:xfrm>
              <a:off x="8296592" y="6052659"/>
              <a:ext cx="22536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i="1" u="sng" dirty="0"/>
                <a:t>Schéma centrage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2D837AC4-D254-B93A-CEFC-D25012553195}"/>
                </a:ext>
              </a:extLst>
            </p:cNvPr>
            <p:cNvCxnSpPr/>
            <p:nvPr/>
          </p:nvCxnSpPr>
          <p:spPr>
            <a:xfrm>
              <a:off x="6123708" y="1542474"/>
              <a:ext cx="0" cy="438578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4C4F5758-05E7-6F11-0B0F-ED8AB9F0DB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2742" y="1231573"/>
              <a:ext cx="509034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73917FA1-EBA2-EC04-C300-3E1E511B1883}"/>
                </a:ext>
              </a:extLst>
            </p:cNvPr>
            <p:cNvSpPr txBox="1"/>
            <p:nvPr/>
          </p:nvSpPr>
          <p:spPr>
            <a:xfrm>
              <a:off x="8553436" y="859108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77cm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C479E6CD-9716-9436-C668-6EA832E4F572}"/>
                </a:ext>
              </a:extLst>
            </p:cNvPr>
            <p:cNvSpPr txBox="1"/>
            <p:nvPr/>
          </p:nvSpPr>
          <p:spPr>
            <a:xfrm rot="16200000">
              <a:off x="5431545" y="3277227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77cm</a:t>
              </a:r>
            </a:p>
          </p:txBody>
        </p:sp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5679DD-CCB0-4D65-D038-12E58964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C22C-2AA5-48D8-93C1-F369A45B731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622981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544</Words>
  <Application>Microsoft Office PowerPoint</Application>
  <PresentationFormat>Grand écran</PresentationFormat>
  <Paragraphs>97</Paragraphs>
  <Slides>12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gg sans</vt:lpstr>
      <vt:lpstr>Thème Office</vt:lpstr>
      <vt:lpstr>GP 221 : Grand projet robot GOPIGO</vt:lpstr>
      <vt:lpstr>Présentation PowerPoint</vt:lpstr>
      <vt:lpstr>Présentation PowerPoint</vt:lpstr>
      <vt:lpstr>Notre Projet : vue générale </vt:lpstr>
      <vt:lpstr>Notre Projet : organisation du fichier  </vt:lpstr>
      <vt:lpstr>Notre Projet : diagramme de classe </vt:lpstr>
      <vt:lpstr>Notre Projet : diagramme de classe </vt:lpstr>
      <vt:lpstr>Notre Projet : diagramme de classe </vt:lpstr>
      <vt:lpstr>Notre Projet : zoom sur la fonction de centrage </vt:lpstr>
      <vt:lpstr>Notre Projet : courbe de Bézier </vt:lpstr>
      <vt:lpstr>Notre Projet : divergence image/simulation/réalité </vt:lpstr>
      <vt:lpstr>Conclusion: Démo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Guillaume Poret</dc:creator>
  <cp:lastModifiedBy>Guillaume Poret</cp:lastModifiedBy>
  <cp:revision>33</cp:revision>
  <dcterms:created xsi:type="dcterms:W3CDTF">2023-03-03T10:53:50Z</dcterms:created>
  <dcterms:modified xsi:type="dcterms:W3CDTF">2023-05-05T09:30:31Z</dcterms:modified>
</cp:coreProperties>
</file>